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2" r:id="rId3"/>
    <p:sldId id="271" r:id="rId4"/>
    <p:sldId id="257" r:id="rId5"/>
    <p:sldId id="258" r:id="rId6"/>
    <p:sldId id="273" r:id="rId7"/>
    <p:sldId id="259" r:id="rId8"/>
    <p:sldId id="269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7" d="100"/>
          <a:sy n="87" d="100"/>
        </p:scale>
        <p:origin x="-137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D45F27-C7C7-4630-8A47-A1E132AA0FC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AC9013-1BAE-4AAB-92AD-1B556E2C0838}">
      <dgm:prSet phldrT="[Текст]" custT="1"/>
      <dgm:spPr/>
      <dgm:t>
        <a:bodyPr/>
        <a:lstStyle/>
        <a:p>
          <a:r>
            <a:rPr lang="ru-RU" sz="1600" dirty="0" smtClean="0"/>
            <a:t>1. </a:t>
          </a:r>
          <a:r>
            <a:rPr lang="ru-RU" sz="1600" b="1" dirty="0" err="1" smtClean="0"/>
            <a:t>Ступеневая</a:t>
          </a:r>
          <a:r>
            <a:rPr lang="ru-RU" sz="1600" b="1" dirty="0" smtClean="0"/>
            <a:t> величина </a:t>
          </a:r>
          <a:r>
            <a:rPr lang="ru-RU" sz="1600" dirty="0" smtClean="0"/>
            <a:t>– сколько ступеней от нижнего до верхнего звука интервала. </a:t>
          </a:r>
        </a:p>
        <a:p>
          <a:r>
            <a:rPr lang="ru-RU" sz="1600" dirty="0" smtClean="0"/>
            <a:t>Например, квинта – 5 ступеней, секста – 6 ступеней, октава – 8 ступеней, секунда – 2 ступени</a:t>
          </a:r>
          <a:endParaRPr lang="ru-RU" sz="1600" dirty="0"/>
        </a:p>
      </dgm:t>
    </dgm:pt>
    <dgm:pt modelId="{920F1582-D286-4178-AEC3-64449B0CF633}" type="parTrans" cxnId="{5FE1A545-C3A1-42AE-96B3-BAE05E02FCC7}">
      <dgm:prSet/>
      <dgm:spPr/>
      <dgm:t>
        <a:bodyPr/>
        <a:lstStyle/>
        <a:p>
          <a:endParaRPr lang="ru-RU"/>
        </a:p>
      </dgm:t>
    </dgm:pt>
    <dgm:pt modelId="{E5B86463-86CF-4BAB-90EE-41D1BB6CFE6D}" type="sibTrans" cxnId="{5FE1A545-C3A1-42AE-96B3-BAE05E02FCC7}">
      <dgm:prSet/>
      <dgm:spPr/>
      <dgm:t>
        <a:bodyPr/>
        <a:lstStyle/>
        <a:p>
          <a:endParaRPr lang="ru-RU"/>
        </a:p>
      </dgm:t>
    </dgm:pt>
    <dgm:pt modelId="{2AA0D902-B1B9-43EE-9AA7-A27EFF9C468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2. </a:t>
          </a:r>
          <a:r>
            <a:rPr lang="ru-RU" sz="1600" b="1" dirty="0" smtClean="0"/>
            <a:t>Тоновая величина</a:t>
          </a:r>
          <a:r>
            <a:rPr lang="ru-RU" sz="1600" dirty="0" smtClean="0"/>
            <a:t> – сколько тонов или полутонов от нижнего до верхнего звука интервала. Например, чистая квинта ч.5 – 3 тона и 1 полутон, малая секста м.6 – 4 тона, чистая октава ч.8 – 6 тонов, большая секунда б.2 – 1 тон или 2 полутона.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76BBDAD6-B593-4677-9DC5-93B4948C3A47}" type="parTrans" cxnId="{4AA82D9E-1E5E-4A68-8290-EA50FA5E0480}">
      <dgm:prSet/>
      <dgm:spPr/>
      <dgm:t>
        <a:bodyPr/>
        <a:lstStyle/>
        <a:p>
          <a:endParaRPr lang="ru-RU"/>
        </a:p>
      </dgm:t>
    </dgm:pt>
    <dgm:pt modelId="{0F7EC05C-56C8-464D-90E7-61A0C4A12B19}" type="sibTrans" cxnId="{4AA82D9E-1E5E-4A68-8290-EA50FA5E0480}">
      <dgm:prSet/>
      <dgm:spPr/>
      <dgm:t>
        <a:bodyPr/>
        <a:lstStyle/>
        <a:p>
          <a:endParaRPr lang="ru-RU"/>
        </a:p>
      </dgm:t>
    </dgm:pt>
    <dgm:pt modelId="{5FD2B6EE-2FA9-4B64-985E-6C524DE96C9E}" type="pres">
      <dgm:prSet presAssocID="{2CD45F27-C7C7-4630-8A47-A1E132AA0F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F4E4A2-C247-4FC5-82A8-3ACE874B7FE8}" type="pres">
      <dgm:prSet presAssocID="{6BAC9013-1BAE-4AAB-92AD-1B556E2C083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A94BF2-0822-4474-A86B-6E29A89DF41B}" type="pres">
      <dgm:prSet presAssocID="{E5B86463-86CF-4BAB-90EE-41D1BB6CFE6D}" presName="spacer" presStyleCnt="0"/>
      <dgm:spPr/>
    </dgm:pt>
    <dgm:pt modelId="{2D71D76A-CAFF-474B-8448-4D9E488BFFB2}" type="pres">
      <dgm:prSet presAssocID="{2AA0D902-B1B9-43EE-9AA7-A27EFF9C468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E1A545-C3A1-42AE-96B3-BAE05E02FCC7}" srcId="{2CD45F27-C7C7-4630-8A47-A1E132AA0FC1}" destId="{6BAC9013-1BAE-4AAB-92AD-1B556E2C0838}" srcOrd="0" destOrd="0" parTransId="{920F1582-D286-4178-AEC3-64449B0CF633}" sibTransId="{E5B86463-86CF-4BAB-90EE-41D1BB6CFE6D}"/>
    <dgm:cxn modelId="{EC5195E0-18D2-43AD-9104-4276ADBF7F4E}" type="presOf" srcId="{6BAC9013-1BAE-4AAB-92AD-1B556E2C0838}" destId="{D8F4E4A2-C247-4FC5-82A8-3ACE874B7FE8}" srcOrd="0" destOrd="0" presId="urn:microsoft.com/office/officeart/2005/8/layout/vList2"/>
    <dgm:cxn modelId="{2DD530BF-88E8-4853-A7F0-50D9EFE991DA}" type="presOf" srcId="{2CD45F27-C7C7-4630-8A47-A1E132AA0FC1}" destId="{5FD2B6EE-2FA9-4B64-985E-6C524DE96C9E}" srcOrd="0" destOrd="0" presId="urn:microsoft.com/office/officeart/2005/8/layout/vList2"/>
    <dgm:cxn modelId="{84939390-6D61-46BA-84C5-AE0E20019A59}" type="presOf" srcId="{2AA0D902-B1B9-43EE-9AA7-A27EFF9C468B}" destId="{2D71D76A-CAFF-474B-8448-4D9E488BFFB2}" srcOrd="0" destOrd="0" presId="urn:microsoft.com/office/officeart/2005/8/layout/vList2"/>
    <dgm:cxn modelId="{4AA82D9E-1E5E-4A68-8290-EA50FA5E0480}" srcId="{2CD45F27-C7C7-4630-8A47-A1E132AA0FC1}" destId="{2AA0D902-B1B9-43EE-9AA7-A27EFF9C468B}" srcOrd="1" destOrd="0" parTransId="{76BBDAD6-B593-4677-9DC5-93B4948C3A47}" sibTransId="{0F7EC05C-56C8-464D-90E7-61A0C4A12B19}"/>
    <dgm:cxn modelId="{38058675-CF82-432A-A500-F8B10EE25EF1}" type="presParOf" srcId="{5FD2B6EE-2FA9-4B64-985E-6C524DE96C9E}" destId="{D8F4E4A2-C247-4FC5-82A8-3ACE874B7FE8}" srcOrd="0" destOrd="0" presId="urn:microsoft.com/office/officeart/2005/8/layout/vList2"/>
    <dgm:cxn modelId="{9F1F9F7D-AAD3-4F4D-A06D-4DC29510829D}" type="presParOf" srcId="{5FD2B6EE-2FA9-4B64-985E-6C524DE96C9E}" destId="{5DA94BF2-0822-4474-A86B-6E29A89DF41B}" srcOrd="1" destOrd="0" presId="urn:microsoft.com/office/officeart/2005/8/layout/vList2"/>
    <dgm:cxn modelId="{B876B35F-B57E-41DC-9A40-251E92C6CE16}" type="presParOf" srcId="{5FD2B6EE-2FA9-4B64-985E-6C524DE96C9E}" destId="{2D71D76A-CAFF-474B-8448-4D9E488BFFB2}" srcOrd="2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F4E4A2-C247-4FC5-82A8-3ACE874B7FE8}">
      <dsp:nvSpPr>
        <dsp:cNvPr id="0" name=""/>
        <dsp:cNvSpPr/>
      </dsp:nvSpPr>
      <dsp:spPr>
        <a:xfrm>
          <a:off x="0" y="1748"/>
          <a:ext cx="6096000" cy="20230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1. </a:t>
          </a:r>
          <a:r>
            <a:rPr lang="ru-RU" sz="1600" b="1" kern="1200" dirty="0" err="1" smtClean="0"/>
            <a:t>Ступеневая</a:t>
          </a:r>
          <a:r>
            <a:rPr lang="ru-RU" sz="1600" b="1" kern="1200" dirty="0" smtClean="0"/>
            <a:t> величина </a:t>
          </a:r>
          <a:r>
            <a:rPr lang="ru-RU" sz="1600" kern="1200" dirty="0" smtClean="0"/>
            <a:t>– сколько ступеней от нижнего до верхнего звука интервала.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Например, квинта – 5 ступеней, секста – 6 ступеней, октава – 8 ступеней, секунда – 2 ступени</a:t>
          </a:r>
          <a:endParaRPr lang="ru-RU" sz="1600" kern="1200" dirty="0"/>
        </a:p>
      </dsp:txBody>
      <dsp:txXfrm>
        <a:off x="0" y="1748"/>
        <a:ext cx="6096000" cy="2023065"/>
      </dsp:txXfrm>
    </dsp:sp>
    <dsp:sp modelId="{2D71D76A-CAFF-474B-8448-4D9E488BFFB2}">
      <dsp:nvSpPr>
        <dsp:cNvPr id="0" name=""/>
        <dsp:cNvSpPr/>
      </dsp:nvSpPr>
      <dsp:spPr>
        <a:xfrm>
          <a:off x="0" y="2039185"/>
          <a:ext cx="6096000" cy="20230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2. </a:t>
          </a:r>
          <a:r>
            <a:rPr lang="ru-RU" sz="1600" b="1" kern="1200" dirty="0" smtClean="0"/>
            <a:t>Тоновая величина</a:t>
          </a:r>
          <a:r>
            <a:rPr lang="ru-RU" sz="1600" kern="1200" dirty="0" smtClean="0"/>
            <a:t> – сколько тонов или полутонов от нижнего до верхнего звука интервала. Например, чистая квинта ч.5 – 3 тона и 1 полутон, малая секста м.6 – 4 тона, чистая октава ч.8 – 6 тонов, большая секунда б.2 – 1 тон или 2 полутона.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0" y="2039185"/>
        <a:ext cx="6096000" cy="2023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3264AA-5090-45D4-9CB6-05D982980AF6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EACB738-0594-465E-A9F7-0E7D19E5D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1475656" y="1340768"/>
            <a:ext cx="6624736" cy="30963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atin typeface="Monotype Corsiva" pitchFamily="66" charset="0"/>
              </a:rPr>
              <a:t>Тритоны</a:t>
            </a:r>
            <a:endParaRPr lang="ru-RU" sz="66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494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5197" y="2510217"/>
            <a:ext cx="825360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Тритон 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интервал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0648"/>
            <a:ext cx="806489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Интервал </a:t>
            </a:r>
            <a:r>
              <a:rPr lang="ru-RU" sz="28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два звука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Нижний звук интервала называется </a:t>
            </a:r>
            <a:r>
              <a:rPr lang="ru-RU" sz="4400" dirty="0" smtClean="0">
                <a:solidFill>
                  <a:prstClr val="black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основание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Верхний звук интервала называется </a:t>
            </a:r>
            <a:r>
              <a:rPr lang="ru-RU" sz="4400" dirty="0" smtClean="0">
                <a:solidFill>
                  <a:prstClr val="black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вершина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solidFill>
                <a:prstClr val="black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prstClr val="black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Мелодический интервал </a:t>
            </a:r>
            <a:r>
              <a:rPr lang="ru-RU" sz="28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два звука,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взятые по очереди, снизу вверх или сверху вниз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prstClr val="black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Гармонический интервал </a:t>
            </a:r>
            <a:r>
              <a:rPr lang="ru-RU" sz="28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два звука,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взятые одновременно</a:t>
            </a: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ltGray">
          <a:xfrm>
            <a:off x="899592" y="332656"/>
            <a:ext cx="756084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28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Вспоминаем всё, что мы знаем об интервалах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880127" y="425570"/>
            <a:ext cx="74682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Интервал измеряется двумя величинами: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2930029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827584" y="384920"/>
            <a:ext cx="770485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Трито́н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(лат.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tritonus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состоящий из трёх тонов)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музыкальный интервал величиной 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 целых тона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количеству ступеней тритон может быть: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квартой </a:t>
            </a:r>
            <a:r>
              <a:rPr lang="ru-RU" sz="2000" dirty="0" smtClean="0"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увеличенная кварта, 4 ступени (ув.4).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квинтой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уменьшённая квинта, 5 ступеней (ум.5)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8810487" cy="281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267744" y="5085184"/>
            <a:ext cx="12827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 smtClean="0">
                <a:latin typeface="Monotype Corsiva" pitchFamily="66" charset="0"/>
              </a:rPr>
              <a:t>ув.4</a:t>
            </a:r>
            <a:endParaRPr lang="ru-RU" sz="6000" dirty="0"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5013176"/>
            <a:ext cx="13500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>
                <a:latin typeface="Monotype Corsiva" pitchFamily="66" charset="0"/>
              </a:rPr>
              <a:t>ум.5</a:t>
            </a:r>
            <a:endParaRPr lang="ru-RU" sz="54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2662095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:\Дистанционное обучение с 23.03.2020\ec3ae68586bc8243ff015c346f5f4ef91173c4a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980728"/>
            <a:ext cx="5940425" cy="4311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ый свиток 2"/>
          <p:cNvSpPr/>
          <p:nvPr/>
        </p:nvSpPr>
        <p:spPr>
          <a:xfrm>
            <a:off x="1403648" y="548680"/>
            <a:ext cx="6624736" cy="889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Тритоны на клавиатуре от нот фа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#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или соль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23528" y="908720"/>
            <a:ext cx="86409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тональности тритон живёт только на неустойчивых ступенях,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оба его звука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неустойчивые ступени.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356992"/>
            <a:ext cx="4680520" cy="1796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1043608" y="2708920"/>
            <a:ext cx="73448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Тритоны с разрешением в Фа-мажоре: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5157192"/>
            <a:ext cx="515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IV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4860032" y="5085184"/>
            <a:ext cx="539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81513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395536" y="260648"/>
            <a:ext cx="8496944" cy="42484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Тритону не очень повезло в жизни </a:t>
            </a:r>
            <a:r>
              <a:rPr lang="ru-RU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Средние века его называли </a:t>
            </a:r>
            <a:r>
              <a:rPr lang="ru-RU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дьяволом в музыке</a:t>
            </a:r>
            <a:r>
              <a:rPr lang="ru-RU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i="1" dirty="0" err="1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diabolus</a:t>
            </a:r>
            <a:r>
              <a:rPr lang="ru-RU" i="1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</a:t>
            </a:r>
            <a:r>
              <a:rPr lang="ru-RU" i="1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musica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ru-RU" sz="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сейчас мы привыкли к любым диссонансам, и звучание тритона нас не пугает. Тем более, что звуки тритона плавно разрешаются (переходят) в устойчивые ступени.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244806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00188"/>
            <a:ext cx="76200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339752" y="404664"/>
            <a:ext cx="45365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Симпатичный тритон просит, чтобы вы с ним 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познакомились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поближе!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741075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307</TotalTime>
  <Words>245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Дима</dc:creator>
  <cp:lastModifiedBy>Елена</cp:lastModifiedBy>
  <cp:revision>27</cp:revision>
  <dcterms:created xsi:type="dcterms:W3CDTF">2016-10-01T12:51:25Z</dcterms:created>
  <dcterms:modified xsi:type="dcterms:W3CDTF">2020-11-05T10:33:25Z</dcterms:modified>
</cp:coreProperties>
</file>